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07" r:id="rId3"/>
    <p:sldId id="308" r:id="rId4"/>
    <p:sldId id="274" r:id="rId5"/>
    <p:sldId id="283" r:id="rId6"/>
    <p:sldId id="295" r:id="rId7"/>
    <p:sldId id="291" r:id="rId8"/>
    <p:sldId id="296" r:id="rId9"/>
    <p:sldId id="297" r:id="rId10"/>
    <p:sldId id="285" r:id="rId11"/>
    <p:sldId id="287" r:id="rId12"/>
    <p:sldId id="292" r:id="rId13"/>
    <p:sldId id="288" r:id="rId14"/>
    <p:sldId id="289" r:id="rId15"/>
    <p:sldId id="309" r:id="rId16"/>
    <p:sldId id="29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706EA"/>
    <a:srgbClr val="00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493" autoAdjust="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948ED-29D7-403A-BC2E-9F01FB839405}" type="datetimeFigureOut">
              <a:rPr lang="vi-VN" smtClean="0"/>
              <a:pPr/>
              <a:t>09/11/2017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B7599-911A-4570-933A-5FCCE8B1A12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="" xmlns:p14="http://schemas.microsoft.com/office/powerpoint/2010/main" val="215368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8494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0957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3554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114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434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1414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5674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25597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12487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089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17076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D1D87-DEF2-4CF6-A984-1E7A32DDEB3F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76846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218256" y="-1"/>
            <a:ext cx="8458200" cy="1196753"/>
          </a:xfrm>
        </p:spPr>
        <p:txBody>
          <a:bodyPr>
            <a:normAutofit/>
          </a:bodyPr>
          <a:lstStyle/>
          <a:p>
            <a:r>
              <a:rPr lang="en-US" sz="2300" dirty="0">
                <a:solidFill>
                  <a:srgbClr val="009900"/>
                </a:solidFill>
              </a:rPr>
              <a:t>UỶ BAN NHÂN DÂN QUẬN TÂN BÌNH</a:t>
            </a:r>
            <a:br>
              <a:rPr lang="en-US" sz="2300" dirty="0">
                <a:solidFill>
                  <a:srgbClr val="009900"/>
                </a:solidFill>
              </a:rPr>
            </a:br>
            <a:r>
              <a:rPr lang="en-US" sz="2300" b="1" dirty="0" smtClean="0">
                <a:solidFill>
                  <a:srgbClr val="009900"/>
                </a:solidFill>
              </a:rPr>
              <a:t>TRƯỜNG TIỂU HỌC CHI LĂNG</a:t>
            </a:r>
            <a:endParaRPr lang="en-US" sz="2300" b="1" dirty="0">
              <a:solidFill>
                <a:srgbClr val="009900"/>
              </a:solidFill>
            </a:endParaRP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0" y="1844824"/>
            <a:ext cx="9144000" cy="2376264"/>
          </a:xfrm>
        </p:spPr>
        <p:txBody>
          <a:bodyPr>
            <a:normAutofit/>
          </a:bodyPr>
          <a:lstStyle/>
          <a:p>
            <a:r>
              <a:rPr lang="en-US" sz="3800" b="1" kern="1500" dirty="0">
                <a:solidFill>
                  <a:srgbClr val="FF0000"/>
                </a:solidFill>
              </a:rPr>
              <a:t>CHUYÊN ĐỀ</a:t>
            </a:r>
            <a:endParaRPr lang="en-US" sz="3800" b="1" dirty="0">
              <a:solidFill>
                <a:srgbClr val="FF0000"/>
              </a:solidFill>
            </a:endParaRPr>
          </a:p>
          <a:p>
            <a:r>
              <a:rPr lang="en-US" sz="3800" b="1" dirty="0">
                <a:solidFill>
                  <a:srgbClr val="FF0000"/>
                </a:solidFill>
              </a:rPr>
              <a:t> SOẠN ĐỀ KIỂM TRA </a:t>
            </a:r>
          </a:p>
          <a:p>
            <a:r>
              <a:rPr lang="en-US" sz="3800" b="1" dirty="0">
                <a:solidFill>
                  <a:srgbClr val="FF0000"/>
                </a:solidFill>
              </a:rPr>
              <a:t>MÔN TIẾNG VIỆT</a:t>
            </a:r>
            <a:endParaRPr lang="en-US" sz="3800" dirty="0">
              <a:solidFill>
                <a:srgbClr val="FF0000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581400" y="990600"/>
            <a:ext cx="14478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itle 1"/>
          <p:cNvSpPr txBox="1">
            <a:spLocks/>
          </p:cNvSpPr>
          <p:nvPr/>
        </p:nvSpPr>
        <p:spPr>
          <a:xfrm>
            <a:off x="126876" y="4797152"/>
            <a:ext cx="8458200" cy="11967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sz="3600" b="1" i="1" dirty="0" err="1">
                <a:solidFill>
                  <a:srgbClr val="009900"/>
                </a:solidFill>
              </a:rPr>
              <a:t>Tân</a:t>
            </a:r>
            <a:r>
              <a:rPr lang="en-US" sz="3600" b="1" i="1" dirty="0">
                <a:solidFill>
                  <a:srgbClr val="009900"/>
                </a:solidFill>
              </a:rPr>
              <a:t> </a:t>
            </a:r>
            <a:r>
              <a:rPr lang="en-US" sz="3600" b="1" i="1" dirty="0" err="1">
                <a:solidFill>
                  <a:srgbClr val="009900"/>
                </a:solidFill>
              </a:rPr>
              <a:t>Bình</a:t>
            </a:r>
            <a:r>
              <a:rPr lang="en-US" sz="3600" b="1" i="1" dirty="0">
                <a:solidFill>
                  <a:srgbClr val="009900"/>
                </a:solidFill>
              </a:rPr>
              <a:t>, </a:t>
            </a:r>
            <a:r>
              <a:rPr lang="en-US" sz="3600" b="1" i="1" dirty="0" err="1">
                <a:solidFill>
                  <a:srgbClr val="009900"/>
                </a:solidFill>
              </a:rPr>
              <a:t>ngày</a:t>
            </a:r>
            <a:r>
              <a:rPr lang="en-US" sz="3600" b="1" i="1" dirty="0">
                <a:solidFill>
                  <a:srgbClr val="009900"/>
                </a:solidFill>
              </a:rPr>
              <a:t> </a:t>
            </a:r>
            <a:r>
              <a:rPr lang="en-US" sz="3600" b="1" i="1" dirty="0" smtClean="0">
                <a:solidFill>
                  <a:srgbClr val="009900"/>
                </a:solidFill>
              </a:rPr>
              <a:t>13 </a:t>
            </a:r>
            <a:r>
              <a:rPr lang="en-US" sz="3600" b="1" i="1" dirty="0" err="1">
                <a:solidFill>
                  <a:srgbClr val="009900"/>
                </a:solidFill>
              </a:rPr>
              <a:t>tháng</a:t>
            </a:r>
            <a:r>
              <a:rPr lang="en-US" sz="3600" b="1" i="1" dirty="0">
                <a:solidFill>
                  <a:srgbClr val="009900"/>
                </a:solidFill>
              </a:rPr>
              <a:t> </a:t>
            </a:r>
            <a:r>
              <a:rPr lang="en-US" sz="3600" b="1" i="1" dirty="0" smtClean="0">
                <a:solidFill>
                  <a:srgbClr val="009900"/>
                </a:solidFill>
              </a:rPr>
              <a:t>11 </a:t>
            </a:r>
            <a:r>
              <a:rPr lang="en-US" sz="3600" b="1" i="1" dirty="0" err="1">
                <a:solidFill>
                  <a:srgbClr val="009900"/>
                </a:solidFill>
              </a:rPr>
              <a:t>năm</a:t>
            </a:r>
            <a:r>
              <a:rPr lang="en-US" sz="3600" b="1" i="1" dirty="0">
                <a:solidFill>
                  <a:srgbClr val="009900"/>
                </a:solidFill>
              </a:rPr>
              <a:t> 2017</a:t>
            </a:r>
          </a:p>
        </p:txBody>
      </p:sp>
    </p:spTree>
    <p:extLst>
      <p:ext uri="{BB962C8B-B14F-4D97-AF65-F5344CB8AC3E}">
        <p14:creationId xmlns="" xmlns:p14="http://schemas.microsoft.com/office/powerpoint/2010/main" val="3188854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79512" y="476672"/>
            <a:ext cx="6984776" cy="5544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*</a:t>
            </a:r>
            <a:r>
              <a:rPr kumimoji="0" lang="en-US" sz="3500" b="1" i="0" u="none" strike="noStrike" kern="1200" cap="none" spc="0" normalizeH="0" baseline="0" noProof="0" dirty="0" err="1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3500" b="1" i="0" u="none" strike="noStrike" kern="1200" cap="none" spc="0" normalizeH="0" noProof="0" dirty="0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500" b="1" i="0" u="none" strike="noStrike" kern="1200" cap="none" spc="0" normalizeH="0" noProof="0" dirty="0" err="1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3500" b="1" i="0" u="none" strike="noStrike" kern="1200" cap="none" spc="0" normalizeH="0" noProof="0" dirty="0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3</a:t>
            </a:r>
            <a:r>
              <a:rPr lang="en-US" sz="3500" b="1" dirty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: </a:t>
            </a:r>
            <a:r>
              <a:rPr lang="en-US" sz="3500" b="1" dirty="0" err="1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Vận</a:t>
            </a:r>
            <a:r>
              <a:rPr lang="en-US" sz="3500" b="1" dirty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r>
              <a:rPr lang="en-US" sz="3500" b="1" dirty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lang="en-US" sz="3500" b="1" dirty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lang="en-US" sz="3500" b="1" dirty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3500" b="1" dirty="0" err="1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lang="en-US" sz="3500" b="1" dirty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r>
              <a:rPr lang="en-US" sz="3500" b="1" dirty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đã</a:t>
            </a:r>
            <a:r>
              <a:rPr lang="en-US" sz="3500" b="1" dirty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lang="en-US" sz="3500" b="1" dirty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để</a:t>
            </a:r>
            <a:r>
              <a:rPr lang="en-US" sz="3500" b="1" dirty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giải</a:t>
            </a:r>
            <a:r>
              <a:rPr lang="en-US" sz="3500" b="1" dirty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quyết</a:t>
            </a:r>
            <a:r>
              <a:rPr lang="en-US" sz="3500" b="1" dirty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những</a:t>
            </a:r>
            <a:r>
              <a:rPr lang="en-US" sz="3500" b="1" dirty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vấn</a:t>
            </a:r>
            <a:r>
              <a:rPr lang="en-US" sz="3500" b="1" dirty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đề</a:t>
            </a:r>
            <a:r>
              <a:rPr lang="en-US" sz="3500" b="1" dirty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500" b="1" u="sng" dirty="0" err="1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quen</a:t>
            </a:r>
            <a:r>
              <a:rPr lang="en-US" sz="3500" b="1" u="sng" dirty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500" b="1" u="sng" dirty="0" err="1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thuộc</a:t>
            </a:r>
            <a:r>
              <a:rPr lang="en-US" sz="3500" b="1" dirty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3500" b="1" u="sng" dirty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</a:t>
            </a:r>
            <a:r>
              <a:rPr lang="vi-VN" sz="3500" b="1" u="sng" dirty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ươ</a:t>
            </a:r>
            <a:r>
              <a:rPr lang="en-US" sz="3500" b="1" u="sng" dirty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ng </a:t>
            </a:r>
            <a:r>
              <a:rPr lang="en-US" sz="3500" b="1" u="sng" dirty="0" err="1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tự</a:t>
            </a:r>
            <a:r>
              <a:rPr lang="en-US" sz="3500" b="1" u="sng" dirty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trong</a:t>
            </a:r>
            <a:r>
              <a:rPr lang="en-US" sz="3500" b="1" dirty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lang="en-US" sz="3500" b="1" dirty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tập</a:t>
            </a:r>
            <a:r>
              <a:rPr lang="en-US" sz="3500" b="1" dirty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3500" b="1" dirty="0" err="1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cuộc</a:t>
            </a:r>
            <a:r>
              <a:rPr lang="en-US" sz="3500" b="1" dirty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sống</a:t>
            </a:r>
            <a:r>
              <a:rPr lang="en-US" sz="3500" b="1" dirty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500" b="1" dirty="0"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lang="en-US" sz="3500" b="1" dirty="0" err="1">
                <a:latin typeface="Times New Roman" pitchFamily="18" charset="0"/>
                <a:ea typeface="+mj-ea"/>
                <a:cs typeface="Times New Roman" pitchFamily="18" charset="0"/>
              </a:rPr>
              <a:t>Rút</a:t>
            </a:r>
            <a:r>
              <a:rPr lang="en-US" sz="35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ea typeface="+mj-ea"/>
                <a:cs typeface="Times New Roman" pitchFamily="18" charset="0"/>
              </a:rPr>
              <a:t>ra</a:t>
            </a:r>
            <a:r>
              <a:rPr lang="en-US" sz="35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lang="en-US" sz="35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lang="en-US" sz="3500" b="1" dirty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3500" b="1" dirty="0" err="1">
                <a:latin typeface="Times New Roman" pitchFamily="18" charset="0"/>
                <a:ea typeface="+mj-ea"/>
                <a:cs typeface="Times New Roman" pitchFamily="18" charset="0"/>
              </a:rPr>
              <a:t>g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iải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vi-VN" sz="35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001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Cơ</a:t>
            </a:r>
            <a:r>
              <a:rPr kumimoji="0" lang="en-US" sz="4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sở</a:t>
            </a:r>
            <a:r>
              <a:rPr kumimoji="0" lang="en-US" sz="4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xác</a:t>
            </a:r>
            <a:r>
              <a:rPr kumimoji="0" lang="en-US" sz="4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định</a:t>
            </a:r>
            <a:r>
              <a:rPr kumimoji="0" lang="en-US" sz="4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kumimoji="0" lang="en-US" sz="4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92696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Căn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cứ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vào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chuẩn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endParaRPr kumimoji="0" lang="vi-VN" sz="3200" b="1" i="0" u="none" strike="noStrike" kern="1200" cap="none" spc="0" normalizeH="0" baseline="0" noProof="0" dirty="0">
              <a:ln>
                <a:noFill/>
              </a:ln>
              <a:solidFill>
                <a:srgbClr val="3706EA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23528" y="1457400"/>
            <a:ext cx="7632848" cy="540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kumimoji="0" lang="en-US" sz="2400" b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kumimoji="0" lang="en-US" sz="2400" b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nào</a:t>
            </a:r>
            <a:r>
              <a:rPr kumimoji="0" lang="en-US" sz="2400" b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trong</a:t>
            </a:r>
            <a:r>
              <a:rPr kumimoji="0" lang="en-US" sz="2400" b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chuẩn</a:t>
            </a:r>
            <a:r>
              <a:rPr kumimoji="0" lang="en-US" sz="2400" b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ghi</a:t>
            </a:r>
            <a:r>
              <a:rPr kumimoji="0" lang="en-US" sz="2400" b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ở </a:t>
            </a:r>
            <a:r>
              <a:rPr kumimoji="0" lang="en-US" sz="2400" b="1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phần</a:t>
            </a:r>
            <a:r>
              <a:rPr kumimoji="0" lang="en-US" sz="2400" b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kumimoji="0" lang="en-US" sz="2400" b="1" i="1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r>
              <a:rPr kumimoji="0" lang="en-US" sz="2400" b="1" i="1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hoặc</a:t>
            </a:r>
            <a:r>
              <a:rPr kumimoji="0" lang="en-US" sz="2400" b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yêu</a:t>
            </a:r>
            <a:r>
              <a:rPr kumimoji="0" lang="en-US" sz="2400" b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cầu</a:t>
            </a:r>
            <a:r>
              <a:rPr kumimoji="0" lang="en-US" sz="2400" b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rút</a:t>
            </a:r>
            <a:r>
              <a:rPr kumimoji="0" lang="en-US" sz="2400" b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ra</a:t>
            </a:r>
            <a:r>
              <a:rPr kumimoji="0" lang="en-US" sz="2400" b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kết</a:t>
            </a:r>
            <a:r>
              <a:rPr kumimoji="0" lang="en-US" sz="2400" b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luận</a:t>
            </a:r>
            <a:r>
              <a:rPr kumimoji="0" lang="en-US" sz="2400" b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2400" b="1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kumimoji="0" lang="en-US" sz="2400" b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kumimoji="0" lang="en-US" sz="2400" b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… </a:t>
            </a:r>
            <a:r>
              <a:rPr kumimoji="0" lang="en-US" sz="2400" b="1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thì</a:t>
            </a:r>
            <a:r>
              <a:rPr kumimoji="0" lang="en-US" sz="2400" b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xác</a:t>
            </a:r>
            <a:r>
              <a:rPr kumimoji="0" lang="en-US" sz="2400" b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định</a:t>
            </a:r>
            <a:r>
              <a:rPr kumimoji="0" lang="en-US" sz="2400" b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là</a:t>
            </a:r>
            <a:r>
              <a:rPr kumimoji="0" lang="en-US" sz="2400" b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2400" b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2400" b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vận</a:t>
            </a:r>
            <a:r>
              <a:rPr kumimoji="0" lang="en-US" sz="2400" b="1" i="1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endParaRPr kumimoji="0" lang="en-US" sz="2400" b="1" i="1" u="none" strike="noStrike" kern="1200" cap="none" spc="0" normalizeH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just">
              <a:spcBef>
                <a:spcPct val="0"/>
              </a:spcBef>
              <a:buFont typeface="Arial" pitchFamily="34" charset="0"/>
              <a:buChar char="•"/>
            </a:pPr>
            <a:r>
              <a:rPr lang="en-US" sz="2400" b="1" dirty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en-US" sz="2400" b="1" dirty="0" err="1">
                <a:latin typeface="Times New Roman" pitchFamily="18" charset="0"/>
                <a:ea typeface="+mj-ea"/>
                <a:cs typeface="Times New Roman" pitchFamily="18" charset="0"/>
              </a:rPr>
              <a:t>Những</a:t>
            </a:r>
            <a:r>
              <a:rPr lang="en-US" sz="2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lang="en-US" sz="2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lang="en-US" sz="2400" b="1" dirty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lang="en-US" sz="2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r>
              <a:rPr lang="en-US" sz="2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ea typeface="+mj-ea"/>
                <a:cs typeface="Times New Roman" pitchFamily="18" charset="0"/>
              </a:rPr>
              <a:t>kết</a:t>
            </a:r>
            <a:r>
              <a:rPr lang="en-US" sz="2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ea typeface="+mj-ea"/>
                <a:cs typeface="Times New Roman" pitchFamily="18" charset="0"/>
              </a:rPr>
              <a:t>hợp</a:t>
            </a:r>
            <a:r>
              <a:rPr lang="en-US" sz="2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ea typeface="+mj-ea"/>
                <a:cs typeface="Times New Roman" pitchFamily="18" charset="0"/>
              </a:rPr>
              <a:t>giữa</a:t>
            </a:r>
            <a:r>
              <a:rPr lang="en-US" sz="2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ea typeface="+mj-ea"/>
                <a:cs typeface="Times New Roman" pitchFamily="18" charset="0"/>
              </a:rPr>
              <a:t>phần</a:t>
            </a:r>
            <a:r>
              <a:rPr lang="en-US" sz="2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biết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ea typeface="+mj-ea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ea typeface="+mj-ea"/>
                <a:cs typeface="Times New Roman" pitchFamily="18" charset="0"/>
              </a:rPr>
              <a:t>phần</a:t>
            </a:r>
            <a:r>
              <a:rPr lang="en-US" sz="2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ea typeface="+mj-ea"/>
                <a:cs typeface="Times New Roman" pitchFamily="18" charset="0"/>
              </a:rPr>
              <a:t>làm</a:t>
            </a:r>
            <a:r>
              <a:rPr lang="en-US" sz="2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lang="en-US" sz="2400" b="1" dirty="0">
                <a:latin typeface="Times New Roman" pitchFamily="18" charset="0"/>
                <a:ea typeface="+mj-ea"/>
                <a:cs typeface="Times New Roman" pitchFamily="18" charset="0"/>
              </a:rPr>
              <a:t> … </a:t>
            </a:r>
            <a:r>
              <a:rPr lang="en-US" sz="2400" b="1" dirty="0" err="1">
                <a:latin typeface="Times New Roman" pitchFamily="18" charset="0"/>
                <a:ea typeface="+mj-ea"/>
                <a:cs typeface="Times New Roman" pitchFamily="18" charset="0"/>
              </a:rPr>
              <a:t>thì</a:t>
            </a:r>
            <a:r>
              <a:rPr lang="en-US" sz="2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thể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ea typeface="+mj-ea"/>
                <a:cs typeface="Times New Roman" pitchFamily="18" charset="0"/>
              </a:rPr>
              <a:t>xác</a:t>
            </a:r>
            <a:r>
              <a:rPr lang="en-US" sz="2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ea typeface="+mj-ea"/>
                <a:cs typeface="Times New Roman" pitchFamily="18" charset="0"/>
              </a:rPr>
              <a:t>định</a:t>
            </a:r>
            <a:r>
              <a:rPr lang="en-US" sz="2400" b="1" dirty="0">
                <a:latin typeface="Times New Roman" pitchFamily="18" charset="0"/>
                <a:ea typeface="+mj-ea"/>
                <a:cs typeface="Times New Roman" pitchFamily="18" charset="0"/>
              </a:rPr>
              <a:t> ở </a:t>
            </a:r>
            <a:r>
              <a:rPr lang="en-US" sz="2400" b="1" dirty="0" err="1"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lang="en-US" sz="2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lang="en-US" sz="2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vận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endParaRPr lang="en-US" sz="2400" b="1" i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just">
              <a:spcBef>
                <a:spcPct val="0"/>
              </a:spcBef>
            </a:pPr>
            <a:r>
              <a:rPr lang="en-US" sz="24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K1: </a:t>
            </a:r>
            <a:r>
              <a:rPr lang="vi-VN" sz="24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Viết được nội dung, ý nghĩa của bài (tr23)(Không có gợi ý)</a:t>
            </a:r>
          </a:p>
          <a:p>
            <a:pPr lvl="0" algn="just">
              <a:spcBef>
                <a:spcPct val="0"/>
              </a:spcBef>
            </a:pPr>
            <a:r>
              <a:rPr lang="vi-VN" sz="24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K2: Đặt đầu đề cho đoạn, bài (tr27) (Không có gợi ý)</a:t>
            </a:r>
          </a:p>
          <a:p>
            <a:pPr lvl="0" algn="just">
              <a:spcBef>
                <a:spcPct val="0"/>
              </a:spcBef>
            </a:pPr>
            <a:r>
              <a:rPr lang="vi-VN" sz="24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K3: Nêu nhận xét về nhân vật (tr31) (Không có gợi ý)</a:t>
            </a:r>
          </a:p>
          <a:p>
            <a:pPr lvl="0" algn="just">
              <a:spcBef>
                <a:spcPct val="0"/>
              </a:spcBef>
            </a:pPr>
            <a:r>
              <a:rPr lang="vi-VN" sz="24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K4: Qua bài đọc, rút ra bài học cho bản thân (tr34) (Không có gợi ý)</a:t>
            </a:r>
          </a:p>
          <a:p>
            <a:pPr lvl="0" algn="just">
              <a:spcBef>
                <a:spcPct val="0"/>
              </a:spcBef>
            </a:pPr>
            <a:r>
              <a:rPr lang="vi-VN" sz="24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K5: Phát biểu ý kiến cá nhân về cái đẹp của văn bản  (tr38) (Văn bản chọn ngoài), </a:t>
            </a:r>
            <a:r>
              <a:rPr lang="en-US" altLang="vi-VN" sz="2400" b="1" i="1" dirty="0" err="1">
                <a:solidFill>
                  <a:srgbClr val="3706EA"/>
                </a:solidFill>
              </a:rPr>
              <a:t>biết</a:t>
            </a:r>
            <a:r>
              <a:rPr lang="en-US" altLang="vi-VN" sz="2400" b="1" i="1" dirty="0">
                <a:solidFill>
                  <a:srgbClr val="3706EA"/>
                </a:solidFill>
              </a:rPr>
              <a:t> </a:t>
            </a:r>
            <a:r>
              <a:rPr lang="en-US" altLang="vi-VN" sz="2400" b="1" i="1" dirty="0" err="1">
                <a:solidFill>
                  <a:srgbClr val="3706EA"/>
                </a:solidFill>
              </a:rPr>
              <a:t>dùng</a:t>
            </a:r>
            <a:r>
              <a:rPr lang="en-US" altLang="vi-VN" sz="2400" b="1" i="1" dirty="0">
                <a:solidFill>
                  <a:srgbClr val="3706EA"/>
                </a:solidFill>
              </a:rPr>
              <a:t> </a:t>
            </a:r>
            <a:r>
              <a:rPr lang="en-US" altLang="vi-VN" sz="2400" b="1" i="1" dirty="0" err="1">
                <a:solidFill>
                  <a:srgbClr val="3706EA"/>
                </a:solidFill>
              </a:rPr>
              <a:t>các</a:t>
            </a:r>
            <a:r>
              <a:rPr lang="en-US" altLang="vi-VN" sz="2400" b="1" i="1" dirty="0">
                <a:solidFill>
                  <a:srgbClr val="3706EA"/>
                </a:solidFill>
              </a:rPr>
              <a:t> </a:t>
            </a:r>
            <a:r>
              <a:rPr lang="en-US" altLang="vi-VN" sz="2400" b="1" i="1" dirty="0" err="1">
                <a:solidFill>
                  <a:srgbClr val="3706EA"/>
                </a:solidFill>
              </a:rPr>
              <a:t>biện</a:t>
            </a:r>
            <a:r>
              <a:rPr lang="en-US" altLang="vi-VN" sz="2400" b="1" i="1" dirty="0">
                <a:solidFill>
                  <a:srgbClr val="3706EA"/>
                </a:solidFill>
              </a:rPr>
              <a:t> </a:t>
            </a:r>
            <a:r>
              <a:rPr lang="en-US" altLang="vi-VN" sz="2400" b="1" i="1" dirty="0" err="1">
                <a:solidFill>
                  <a:srgbClr val="3706EA"/>
                </a:solidFill>
              </a:rPr>
              <a:t>pháp</a:t>
            </a:r>
            <a:r>
              <a:rPr lang="en-US" altLang="vi-VN" sz="2400" b="1" i="1" dirty="0">
                <a:solidFill>
                  <a:srgbClr val="3706EA"/>
                </a:solidFill>
              </a:rPr>
              <a:t> </a:t>
            </a:r>
            <a:r>
              <a:rPr lang="en-US" altLang="vi-VN" sz="2400" b="1" i="1" dirty="0" err="1">
                <a:solidFill>
                  <a:srgbClr val="3706EA"/>
                </a:solidFill>
              </a:rPr>
              <a:t>nhân</a:t>
            </a:r>
            <a:r>
              <a:rPr lang="en-US" altLang="vi-VN" sz="2400" b="1" i="1" dirty="0">
                <a:solidFill>
                  <a:srgbClr val="3706EA"/>
                </a:solidFill>
              </a:rPr>
              <a:t> </a:t>
            </a:r>
            <a:r>
              <a:rPr lang="en-US" altLang="vi-VN" sz="2400" b="1" i="1" dirty="0" err="1">
                <a:solidFill>
                  <a:srgbClr val="3706EA"/>
                </a:solidFill>
              </a:rPr>
              <a:t>hóa</a:t>
            </a:r>
            <a:r>
              <a:rPr lang="en-US" altLang="vi-VN" sz="2400" b="1" i="1" dirty="0">
                <a:solidFill>
                  <a:srgbClr val="3706EA"/>
                </a:solidFill>
              </a:rPr>
              <a:t>, so </a:t>
            </a:r>
            <a:r>
              <a:rPr lang="en-US" altLang="vi-VN" sz="2400" b="1" i="1" dirty="0" err="1">
                <a:solidFill>
                  <a:srgbClr val="3706EA"/>
                </a:solidFill>
              </a:rPr>
              <a:t>sánh</a:t>
            </a:r>
            <a:r>
              <a:rPr lang="en-US" altLang="vi-VN" sz="2400" b="1" i="1" dirty="0">
                <a:solidFill>
                  <a:srgbClr val="3706EA"/>
                </a:solidFill>
              </a:rPr>
              <a:t> </a:t>
            </a:r>
            <a:r>
              <a:rPr lang="en-US" altLang="vi-VN" sz="2400" b="1" i="1" dirty="0" err="1">
                <a:solidFill>
                  <a:srgbClr val="3706EA"/>
                </a:solidFill>
              </a:rPr>
              <a:t>để</a:t>
            </a:r>
            <a:r>
              <a:rPr lang="en-US" altLang="vi-VN" sz="2400" b="1" i="1" dirty="0">
                <a:solidFill>
                  <a:srgbClr val="3706EA"/>
                </a:solidFill>
              </a:rPr>
              <a:t> </a:t>
            </a:r>
            <a:r>
              <a:rPr lang="en-US" altLang="vi-VN" sz="2400" b="1" i="1" dirty="0" err="1">
                <a:solidFill>
                  <a:srgbClr val="3706EA"/>
                </a:solidFill>
              </a:rPr>
              <a:t>viết</a:t>
            </a:r>
            <a:r>
              <a:rPr lang="en-US" altLang="vi-VN" sz="2400" b="1" i="1" dirty="0">
                <a:solidFill>
                  <a:srgbClr val="3706EA"/>
                </a:solidFill>
              </a:rPr>
              <a:t> </a:t>
            </a:r>
            <a:r>
              <a:rPr lang="en-US" altLang="vi-VN" sz="2400" b="1" i="1" dirty="0" err="1">
                <a:solidFill>
                  <a:srgbClr val="3706EA"/>
                </a:solidFill>
              </a:rPr>
              <a:t>được</a:t>
            </a:r>
            <a:r>
              <a:rPr lang="en-US" altLang="vi-VN" sz="2400" b="1" i="1" dirty="0">
                <a:solidFill>
                  <a:srgbClr val="3706EA"/>
                </a:solidFill>
              </a:rPr>
              <a:t> </a:t>
            </a:r>
            <a:r>
              <a:rPr lang="en-US" altLang="vi-VN" sz="2400" b="1" i="1" dirty="0" err="1">
                <a:solidFill>
                  <a:srgbClr val="3706EA"/>
                </a:solidFill>
              </a:rPr>
              <a:t>câu</a:t>
            </a:r>
            <a:r>
              <a:rPr lang="en-US" altLang="vi-VN" sz="2400" b="1" i="1" dirty="0">
                <a:solidFill>
                  <a:srgbClr val="3706EA"/>
                </a:solidFill>
              </a:rPr>
              <a:t> </a:t>
            </a:r>
            <a:r>
              <a:rPr lang="en-US" altLang="vi-VN" sz="2400" b="1" i="1" dirty="0" err="1">
                <a:solidFill>
                  <a:srgbClr val="3706EA"/>
                </a:solidFill>
              </a:rPr>
              <a:t>văn</a:t>
            </a:r>
            <a:r>
              <a:rPr lang="en-US" altLang="vi-VN" sz="2400" b="1" i="1" dirty="0">
                <a:solidFill>
                  <a:srgbClr val="3706EA"/>
                </a:solidFill>
              </a:rPr>
              <a:t> hay (tr38);</a:t>
            </a:r>
            <a:endParaRPr lang="en-US" sz="2400" b="1" i="1" dirty="0">
              <a:solidFill>
                <a:srgbClr val="3706EA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just">
              <a:spcBef>
                <a:spcPct val="0"/>
              </a:spcBef>
            </a:pPr>
            <a:endParaRPr kumimoji="0" lang="vi-VN" sz="16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636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467544" y="404664"/>
            <a:ext cx="7344816" cy="576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just">
              <a:spcBef>
                <a:spcPct val="0"/>
              </a:spcBef>
              <a:defRPr/>
            </a:pPr>
            <a:r>
              <a:rPr lang="en-US" sz="36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*</a:t>
            </a:r>
            <a:r>
              <a:rPr lang="en-US" sz="36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lang="en-US" sz="36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lang="en-US" sz="36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4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: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Vận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đã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để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giải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quyết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vấn</a:t>
            </a: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đề</a:t>
            </a: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mới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hoặc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đ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ư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ra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phản</a:t>
            </a: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hồi</a:t>
            </a: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hợp</a:t>
            </a: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lý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tập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cuộc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sống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một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cách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linh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hoạt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</a:p>
          <a:p>
            <a:pPr algn="just">
              <a:spcBef>
                <a:spcPct val="0"/>
              </a:spcBef>
              <a:defRPr/>
            </a:pPr>
            <a:r>
              <a:rPr lang="en-US" sz="3600" b="1" dirty="0"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=&gt;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Linh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)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582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55324" y="188640"/>
            <a:ext cx="827711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=&gt;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Căn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cứ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vào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chuẩn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endParaRPr kumimoji="0" lang="vi-VN" sz="3200" b="1" i="0" u="none" strike="noStrike" kern="1200" cap="none" spc="0" normalizeH="0" baseline="0" noProof="0" dirty="0">
              <a:ln>
                <a:noFill/>
              </a:ln>
              <a:solidFill>
                <a:srgbClr val="3706EA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1520" y="1052736"/>
            <a:ext cx="7632848" cy="54726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+mj-ea"/>
                <a:cs typeface="Times New Roman" pitchFamily="18" charset="0"/>
              </a:rPr>
              <a:t>Những</a:t>
            </a:r>
            <a:r>
              <a:rPr lang="en-US" sz="32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lang="en-US" sz="32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lang="en-US" sz="3200" b="1" dirty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lang="en-US" sz="32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r>
              <a:rPr lang="en-US" sz="32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+mj-ea"/>
                <a:cs typeface="Times New Roman" pitchFamily="18" charset="0"/>
              </a:rPr>
              <a:t>kết</a:t>
            </a:r>
            <a:r>
              <a:rPr lang="en-US" sz="32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+mj-ea"/>
                <a:cs typeface="Times New Roman" pitchFamily="18" charset="0"/>
              </a:rPr>
              <a:t>hợp</a:t>
            </a:r>
            <a:r>
              <a:rPr lang="en-US" sz="32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+mj-ea"/>
                <a:cs typeface="Times New Roman" pitchFamily="18" charset="0"/>
              </a:rPr>
              <a:t>giữa</a:t>
            </a:r>
            <a:r>
              <a:rPr lang="en-US" sz="32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+mj-ea"/>
                <a:cs typeface="Times New Roman" pitchFamily="18" charset="0"/>
              </a:rPr>
              <a:t>phần</a:t>
            </a:r>
            <a:r>
              <a:rPr lang="en-US" sz="32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hiểu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+mj-ea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+mj-ea"/>
                <a:cs typeface="Times New Roman" pitchFamily="18" charset="0"/>
              </a:rPr>
              <a:t>phần</a:t>
            </a:r>
            <a:r>
              <a:rPr lang="en-US" sz="32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+mj-ea"/>
                <a:cs typeface="Times New Roman" pitchFamily="18" charset="0"/>
              </a:rPr>
              <a:t>thiết</a:t>
            </a:r>
            <a:r>
              <a:rPr lang="en-US" sz="32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+mj-ea"/>
                <a:cs typeface="Times New Roman" pitchFamily="18" charset="0"/>
              </a:rPr>
              <a:t>kế</a:t>
            </a:r>
            <a:r>
              <a:rPr lang="en-US" sz="3200" b="1" dirty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ea typeface="+mj-ea"/>
                <a:cs typeface="Times New Roman" pitchFamily="18" charset="0"/>
              </a:rPr>
              <a:t>xây</a:t>
            </a:r>
            <a:r>
              <a:rPr lang="en-US" sz="32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+mj-ea"/>
                <a:cs typeface="Times New Roman" pitchFamily="18" charset="0"/>
              </a:rPr>
              <a:t>dựng</a:t>
            </a:r>
            <a:r>
              <a:rPr lang="en-US" sz="3200" b="1" dirty="0">
                <a:latin typeface="Times New Roman" pitchFamily="18" charset="0"/>
                <a:ea typeface="+mj-ea"/>
                <a:cs typeface="Times New Roman" pitchFamily="18" charset="0"/>
              </a:rPr>
              <a:t>…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những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hoàn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cảnh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mới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+mj-ea"/>
                <a:cs typeface="Times New Roman" pitchFamily="18" charset="0"/>
              </a:rPr>
              <a:t>thì</a:t>
            </a:r>
            <a:r>
              <a:rPr lang="en-US" sz="32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lang="en-US" sz="32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+mj-ea"/>
                <a:cs typeface="Times New Roman" pitchFamily="18" charset="0"/>
              </a:rPr>
              <a:t>xác</a:t>
            </a:r>
            <a:r>
              <a:rPr lang="en-US" sz="32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+mj-ea"/>
                <a:cs typeface="Times New Roman" pitchFamily="18" charset="0"/>
              </a:rPr>
              <a:t>định</a:t>
            </a:r>
            <a:r>
              <a:rPr lang="en-US" sz="3200" b="1" dirty="0">
                <a:latin typeface="Times New Roman" pitchFamily="18" charset="0"/>
                <a:ea typeface="+mj-ea"/>
                <a:cs typeface="Times New Roman" pitchFamily="18" charset="0"/>
              </a:rPr>
              <a:t> ở </a:t>
            </a:r>
            <a:r>
              <a:rPr lang="en-US" sz="3200" b="1" dirty="0" err="1"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lang="en-US" sz="32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lang="en-US" sz="32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vận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nâng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cao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Ví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dụ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  <a:p>
            <a:pPr lvl="0" algn="just">
              <a:spcBef>
                <a:spcPct val="0"/>
              </a:spcBef>
              <a:defRPr/>
            </a:pPr>
            <a:r>
              <a:rPr lang="en-US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K1: </a:t>
            </a:r>
            <a:r>
              <a:rPr lang="en-US" sz="32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Tình</a:t>
            </a:r>
            <a:r>
              <a:rPr lang="en-US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huống</a:t>
            </a:r>
            <a:r>
              <a:rPr lang="en-US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nhân</a:t>
            </a:r>
            <a:r>
              <a:rPr lang="en-US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vật</a:t>
            </a:r>
            <a:r>
              <a:rPr lang="en-US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trong</a:t>
            </a:r>
            <a:r>
              <a:rPr lang="en-US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lang="en-US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đọc</a:t>
            </a:r>
            <a:r>
              <a:rPr lang="en-US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ở </a:t>
            </a:r>
            <a:r>
              <a:rPr lang="en-US" sz="3200" b="1" i="1" u="sng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hoàn</a:t>
            </a:r>
            <a:r>
              <a:rPr lang="en-US" sz="3200" b="1" i="1" u="sng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u="sng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cảnh</a:t>
            </a:r>
            <a:r>
              <a:rPr lang="en-US" sz="3200" b="1" i="1" u="sng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u="sng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mới</a:t>
            </a:r>
            <a:r>
              <a:rPr lang="en-US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3200" b="1" i="1" u="sng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khác</a:t>
            </a:r>
            <a:r>
              <a:rPr lang="en-US" sz="3200" b="1" i="1" u="sng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u="sng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nội</a:t>
            </a:r>
            <a:r>
              <a:rPr lang="en-US" sz="3200" b="1" i="1" u="sng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dung </a:t>
            </a:r>
            <a:r>
              <a:rPr lang="en-US" sz="3200" b="1" i="1" u="sng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lang="en-US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32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viết</a:t>
            </a:r>
            <a:r>
              <a:rPr lang="en-US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điều</a:t>
            </a:r>
            <a:r>
              <a:rPr lang="en-US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em</a:t>
            </a:r>
            <a:r>
              <a:rPr lang="en-US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giúp</a:t>
            </a:r>
            <a:r>
              <a:rPr lang="en-US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nhân</a:t>
            </a:r>
            <a:r>
              <a:rPr lang="en-US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vật</a:t>
            </a:r>
            <a:r>
              <a:rPr lang="en-US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endParaRPr kumimoji="0" lang="vi-VN" b="1" u="none" strike="noStrike" kern="1200" cap="none" spc="0" normalizeH="0" baseline="0" noProof="0" dirty="0">
              <a:ln>
                <a:noFill/>
              </a:ln>
              <a:solidFill>
                <a:srgbClr val="3706EA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3984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23528" y="188640"/>
            <a:ext cx="7920880" cy="6480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457200" lvl="0" indent="-457200" algn="just">
              <a:spcBef>
                <a:spcPct val="0"/>
              </a:spcBef>
              <a:buFontTx/>
              <a:buChar char="-"/>
              <a:defRPr/>
            </a:pPr>
            <a:r>
              <a:rPr lang="en-US" sz="32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Tình</a:t>
            </a:r>
            <a:r>
              <a:rPr lang="en-US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huống</a:t>
            </a:r>
            <a:r>
              <a:rPr lang="en-US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nhân</a:t>
            </a:r>
            <a:r>
              <a:rPr lang="en-US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vật</a:t>
            </a:r>
            <a:r>
              <a:rPr lang="en-US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trong</a:t>
            </a:r>
            <a:r>
              <a:rPr lang="en-US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lang="en-US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đọc</a:t>
            </a:r>
            <a:r>
              <a:rPr lang="en-US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ở </a:t>
            </a:r>
            <a:r>
              <a:rPr lang="en-US" sz="3200" b="1" i="1" u="sng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hoàn</a:t>
            </a:r>
            <a:r>
              <a:rPr lang="en-US" sz="3200" b="1" i="1" u="sng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u="sng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cảnh</a:t>
            </a:r>
            <a:r>
              <a:rPr lang="en-US" sz="3200" b="1" i="1" u="sng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u="sng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mới</a:t>
            </a:r>
            <a:r>
              <a:rPr lang="en-US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3200" b="1" i="1" u="sng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khác</a:t>
            </a:r>
            <a:r>
              <a:rPr lang="en-US" sz="3200" b="1" i="1" u="sng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u="sng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nội</a:t>
            </a:r>
            <a:r>
              <a:rPr lang="en-US" sz="3200" b="1" i="1" u="sng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dung </a:t>
            </a:r>
            <a:r>
              <a:rPr lang="en-US" sz="3200" b="1" i="1" u="sng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lang="en-US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32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viết</a:t>
            </a:r>
            <a:r>
              <a:rPr lang="en-US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điều</a:t>
            </a:r>
            <a:r>
              <a:rPr lang="en-US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em</a:t>
            </a:r>
            <a:r>
              <a:rPr lang="en-US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giúp</a:t>
            </a:r>
            <a:r>
              <a:rPr lang="en-US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nhân</a:t>
            </a:r>
            <a:r>
              <a:rPr lang="en-US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vật</a:t>
            </a:r>
            <a:r>
              <a:rPr lang="en-US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</a:p>
          <a:p>
            <a:pPr marL="285750" lvl="0" indent="-285750" algn="just">
              <a:spcBef>
                <a:spcPct val="0"/>
              </a:spcBef>
              <a:buFontTx/>
              <a:buChar char="-"/>
              <a:defRPr/>
            </a:pP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</a:t>
            </a:r>
            <a:r>
              <a:rPr lang="vi-VN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ưởng tượng em là nhân vật trong chuyện, nêu việc làm </a:t>
            </a:r>
            <a:r>
              <a:rPr lang="vi-VN" sz="3200" b="1" i="1" u="sng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tiếp theo </a:t>
            </a:r>
            <a:r>
              <a:rPr lang="vi-VN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của mình.</a:t>
            </a:r>
          </a:p>
          <a:p>
            <a:pPr marL="285750" lvl="0" indent="-285750" algn="just">
              <a:spcBef>
                <a:spcPct val="0"/>
              </a:spcBef>
              <a:buFontTx/>
              <a:buChar char="-"/>
              <a:defRPr/>
            </a:pPr>
            <a:r>
              <a:rPr lang="vi-VN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Tình huống cùng chủ đề của bài học, trong hoàn cảnh khác, </a:t>
            </a:r>
            <a:r>
              <a:rPr lang="vi-VN" sz="3200" b="1" i="1" u="sng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dự đoán</a:t>
            </a:r>
            <a:r>
              <a:rPr lang="vi-VN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điều gì xảy ra, nêu </a:t>
            </a:r>
            <a:r>
              <a:rPr lang="vi-VN" sz="3200" b="1" i="1" u="sng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cách giải quyết </a:t>
            </a:r>
            <a:r>
              <a:rPr lang="vi-VN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vấn đề đó.</a:t>
            </a:r>
          </a:p>
          <a:p>
            <a:pPr marL="457200" lvl="0" indent="-457200" algn="just">
              <a:spcBef>
                <a:spcPct val="0"/>
              </a:spcBef>
              <a:buFontTx/>
              <a:buChar char="-"/>
              <a:defRPr/>
            </a:pPr>
            <a:r>
              <a:rPr lang="vi-VN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Giả sử câu chuyện diễn ra </a:t>
            </a:r>
            <a:r>
              <a:rPr lang="vi-VN" sz="3200" b="1" i="1" u="sng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theo chiều hướng khác</a:t>
            </a:r>
            <a:r>
              <a:rPr lang="vi-VN" sz="32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điều gì sẽ xảy ra ....</a:t>
            </a:r>
          </a:p>
          <a:p>
            <a:pPr marL="285750" lvl="0" indent="-285750" algn="just">
              <a:spcBef>
                <a:spcPct val="0"/>
              </a:spcBef>
              <a:buFontTx/>
              <a:buChar char="-"/>
              <a:defRPr/>
            </a:pPr>
            <a:endParaRPr lang="vi-VN" sz="3200" b="1" i="1" dirty="0">
              <a:solidFill>
                <a:srgbClr val="3706EA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285750" lvl="0" indent="-285750" algn="just">
              <a:spcBef>
                <a:spcPct val="0"/>
              </a:spcBef>
              <a:buFontTx/>
              <a:buChar char="-"/>
              <a:defRPr/>
            </a:pPr>
            <a:endParaRPr lang="vi-VN" sz="3200" b="1" i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2533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838200"/>
            <a:ext cx="7884367" cy="54726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457200" lvl="0" indent="-457200" algn="just">
              <a:spcBef>
                <a:spcPct val="0"/>
              </a:spcBef>
              <a:buFontTx/>
              <a:buChar char="-"/>
              <a:defRPr/>
            </a:pPr>
            <a:r>
              <a:rPr lang="en-US" sz="3200" b="1" dirty="0" err="1" smtClean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Thực</a:t>
            </a:r>
            <a:r>
              <a:rPr lang="en-US" sz="3200" b="1" dirty="0" smtClean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hiện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đúng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quy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trình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soạn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đê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̀ KT, có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biên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bản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thê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̉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hiện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(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họp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khối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nhận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xét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va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̀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phản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biện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đê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̀, có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ghi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yêu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cầu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bảo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mật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đê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̀), HT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ki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́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duyệt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đê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̀,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hợp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đồng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hoặc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quyết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định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phân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công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liên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quan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đến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bảo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mật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đê</a:t>
            </a:r>
            <a:r>
              <a:rPr lang="en-US" sz="32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̀. </a:t>
            </a:r>
            <a:endParaRPr lang="en-US" sz="3200" b="1" dirty="0" smtClean="0">
              <a:solidFill>
                <a:srgbClr val="3706EA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457200" lvl="0" indent="-457200" algn="just">
              <a:spcBef>
                <a:spcPct val="0"/>
              </a:spcBef>
              <a:buFontTx/>
              <a:buChar char="-"/>
              <a:defRPr/>
            </a:pPr>
            <a:r>
              <a:rPr lang="en-US" sz="3200" b="1" dirty="0" err="1" smtClean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Đề</a:t>
            </a:r>
            <a:r>
              <a:rPr lang="en-US" sz="3200" b="1" dirty="0" smtClean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TLV </a:t>
            </a:r>
            <a:r>
              <a:rPr lang="en-US" sz="3200" b="1" dirty="0" err="1" smtClean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đáp</a:t>
            </a:r>
            <a:r>
              <a:rPr lang="en-US" sz="3200" b="1" dirty="0" smtClean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án</a:t>
            </a:r>
            <a:r>
              <a:rPr lang="en-US" sz="3200" b="1" dirty="0" smtClean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khối</a:t>
            </a:r>
            <a:r>
              <a:rPr lang="en-US" sz="3200" b="1" dirty="0" smtClean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2,3,4,5 </a:t>
            </a:r>
            <a:r>
              <a:rPr lang="en-US" sz="3200" b="1" dirty="0" err="1" smtClean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phải</a:t>
            </a:r>
            <a:r>
              <a:rPr lang="en-US" sz="3200" b="1" dirty="0" smtClean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“</a:t>
            </a:r>
            <a:r>
              <a:rPr lang="en-US" sz="3200" b="1" dirty="0" err="1" smtClean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mở</a:t>
            </a:r>
            <a:r>
              <a:rPr lang="en-US" sz="3200" b="1" dirty="0" smtClean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”.</a:t>
            </a:r>
            <a:endParaRPr lang="en-US" sz="3200" b="1" dirty="0">
              <a:solidFill>
                <a:srgbClr val="3706EA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8C4834BF-F0D1-43C5-830A-A2B511F4D958}"/>
              </a:ext>
            </a:extLst>
          </p:cNvPr>
          <p:cNvSpPr/>
          <p:nvPr/>
        </p:nvSpPr>
        <p:spPr>
          <a:xfrm>
            <a:off x="1197838" y="33417"/>
            <a:ext cx="6686529" cy="803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MỘT SỐ L</a:t>
            </a:r>
            <a:r>
              <a:rPr lang="vi-VN" sz="28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Ý</a:t>
            </a:r>
          </a:p>
        </p:txBody>
      </p:sp>
    </p:spTree>
    <p:extLst>
      <p:ext uri="{BB962C8B-B14F-4D97-AF65-F5344CB8AC3E}">
        <p14:creationId xmlns="" xmlns:p14="http://schemas.microsoft.com/office/powerpoint/2010/main" val="155849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4888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i="1" dirty="0" err="1">
                <a:solidFill>
                  <a:srgbClr val="FF0000"/>
                </a:solidFill>
              </a:rPr>
              <a:t>Chân</a:t>
            </a:r>
            <a:r>
              <a:rPr lang="en-US" sz="7200" b="1" i="1" dirty="0">
                <a:solidFill>
                  <a:srgbClr val="FF0000"/>
                </a:solidFill>
              </a:rPr>
              <a:t> </a:t>
            </a:r>
            <a:r>
              <a:rPr lang="en-US" sz="7200" b="1" i="1" dirty="0" err="1">
                <a:solidFill>
                  <a:srgbClr val="FF0000"/>
                </a:solidFill>
              </a:rPr>
              <a:t>thành</a:t>
            </a:r>
            <a:r>
              <a:rPr lang="en-US" sz="7200" b="1" i="1" dirty="0">
                <a:solidFill>
                  <a:srgbClr val="FF0000"/>
                </a:solidFill>
              </a:rPr>
              <a:t> </a:t>
            </a:r>
            <a:r>
              <a:rPr lang="en-US" sz="7200" b="1" i="1" dirty="0" err="1">
                <a:solidFill>
                  <a:srgbClr val="FF0000"/>
                </a:solidFill>
              </a:rPr>
              <a:t>cảm</a:t>
            </a:r>
            <a:r>
              <a:rPr lang="en-US" sz="7200" b="1" i="1" dirty="0">
                <a:solidFill>
                  <a:srgbClr val="FF0000"/>
                </a:solidFill>
              </a:rPr>
              <a:t> </a:t>
            </a:r>
            <a:r>
              <a:rPr lang="vi-VN" sz="7200" b="1" i="1" dirty="0">
                <a:solidFill>
                  <a:srgbClr val="FF0000"/>
                </a:solidFill>
              </a:rPr>
              <a:t>ơ</a:t>
            </a:r>
            <a:r>
              <a:rPr lang="en-US" sz="7200" b="1" i="1" dirty="0">
                <a:solidFill>
                  <a:srgbClr val="FF0000"/>
                </a:solidFill>
              </a:rPr>
              <a:t>n </a:t>
            </a:r>
            <a:br>
              <a:rPr lang="en-US" sz="7200" b="1" i="1" dirty="0">
                <a:solidFill>
                  <a:srgbClr val="FF0000"/>
                </a:solidFill>
              </a:rPr>
            </a:br>
            <a:r>
              <a:rPr lang="en-US" sz="7200" b="1" i="1" dirty="0" err="1">
                <a:solidFill>
                  <a:srgbClr val="FF0000"/>
                </a:solidFill>
              </a:rPr>
              <a:t>quý</a:t>
            </a:r>
            <a:r>
              <a:rPr lang="en-US" sz="7200" b="1" i="1" dirty="0">
                <a:solidFill>
                  <a:srgbClr val="FF0000"/>
                </a:solidFill>
              </a:rPr>
              <a:t> </a:t>
            </a:r>
            <a:r>
              <a:rPr lang="en-US" sz="7200" b="1" i="1" dirty="0" err="1">
                <a:solidFill>
                  <a:srgbClr val="FF0000"/>
                </a:solidFill>
              </a:rPr>
              <a:t>Thầy</a:t>
            </a:r>
            <a:r>
              <a:rPr lang="en-US" sz="7200" b="1" i="1" dirty="0">
                <a:solidFill>
                  <a:srgbClr val="FF0000"/>
                </a:solidFill>
              </a:rPr>
              <a:t> </a:t>
            </a:r>
            <a:r>
              <a:rPr lang="en-US" sz="7200" b="1" i="1" dirty="0" err="1">
                <a:solidFill>
                  <a:srgbClr val="FF0000"/>
                </a:solidFill>
              </a:rPr>
              <a:t>Cô</a:t>
            </a:r>
            <a:r>
              <a:rPr lang="en-US" sz="7200" b="1" i="1" dirty="0">
                <a:solidFill>
                  <a:srgbClr val="FF0000"/>
                </a:solidFill>
              </a:rPr>
              <a:t>!</a:t>
            </a:r>
            <a:endParaRPr lang="vi-VN" sz="72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40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otched Right Arrow 4">
            <a:extLst>
              <a:ext uri="{FF2B5EF4-FFF2-40B4-BE49-F238E27FC236}">
                <a16:creationId xmlns="" xmlns:a16="http://schemas.microsoft.com/office/drawing/2014/main" id="{6091CC59-3CE3-4ADC-9832-AD02403B3C5B}"/>
              </a:ext>
            </a:extLst>
          </p:cNvPr>
          <p:cNvSpPr/>
          <p:nvPr/>
        </p:nvSpPr>
        <p:spPr>
          <a:xfrm>
            <a:off x="500187" y="645318"/>
            <a:ext cx="728662" cy="10541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828D2D1A-5697-477F-B4A8-0B60A985F8BE}"/>
              </a:ext>
            </a:extLst>
          </p:cNvPr>
          <p:cNvSpPr/>
          <p:nvPr/>
        </p:nvSpPr>
        <p:spPr>
          <a:xfrm>
            <a:off x="1317629" y="3473982"/>
            <a:ext cx="2174252" cy="19971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 TRÌNH DUYỆT ĐỀ</a:t>
            </a:r>
          </a:p>
        </p:txBody>
      </p:sp>
      <p:sp>
        <p:nvSpPr>
          <p:cNvPr id="18" name="Left Brace 17">
            <a:extLst>
              <a:ext uri="{FF2B5EF4-FFF2-40B4-BE49-F238E27FC236}">
                <a16:creationId xmlns="" xmlns:a16="http://schemas.microsoft.com/office/drawing/2014/main" id="{77602770-FBD4-4B7F-90C3-36DFAB4D7D5A}"/>
              </a:ext>
            </a:extLst>
          </p:cNvPr>
          <p:cNvSpPr/>
          <p:nvPr/>
        </p:nvSpPr>
        <p:spPr>
          <a:xfrm>
            <a:off x="179512" y="1185316"/>
            <a:ext cx="534987" cy="5124004"/>
          </a:xfrm>
          <a:prstGeom prst="lef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0" name="Notched Right Arrow 13">
            <a:extLst>
              <a:ext uri="{FF2B5EF4-FFF2-40B4-BE49-F238E27FC236}">
                <a16:creationId xmlns="" xmlns:a16="http://schemas.microsoft.com/office/drawing/2014/main" id="{243D0869-89F1-4E28-8312-2C76D5C7DD4F}"/>
              </a:ext>
            </a:extLst>
          </p:cNvPr>
          <p:cNvSpPr/>
          <p:nvPr/>
        </p:nvSpPr>
        <p:spPr>
          <a:xfrm>
            <a:off x="564802" y="5785792"/>
            <a:ext cx="728662" cy="1032793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EB479920-EA4D-43D6-9B25-431CF262A04A}"/>
              </a:ext>
            </a:extLst>
          </p:cNvPr>
          <p:cNvSpPr/>
          <p:nvPr/>
        </p:nvSpPr>
        <p:spPr>
          <a:xfrm>
            <a:off x="3952998" y="115094"/>
            <a:ext cx="5191001" cy="10572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XÁC ĐỊNH YÊU CẦU,</a:t>
            </a:r>
          </a:p>
          <a:p>
            <a:pPr algn="ctr" eaLnBrk="1" hangingPunct="1"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CHUẨN KTKN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571BFD74-799B-416B-8D82-17AE3F9FC2D4}"/>
              </a:ext>
            </a:extLst>
          </p:cNvPr>
          <p:cNvSpPr/>
          <p:nvPr/>
        </p:nvSpPr>
        <p:spPr>
          <a:xfrm>
            <a:off x="3952999" y="1266273"/>
            <a:ext cx="5191000" cy="8207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LỰA CHỌN KIẾN THỨC KT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5DB5EA7F-9BD8-4583-AE64-5779AF5A466F}"/>
              </a:ext>
            </a:extLst>
          </p:cNvPr>
          <p:cNvSpPr/>
          <p:nvPr/>
        </p:nvSpPr>
        <p:spPr>
          <a:xfrm>
            <a:off x="3978895" y="3603059"/>
            <a:ext cx="5178300" cy="9360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TÌM NGỮ LIỆU,</a:t>
            </a:r>
          </a:p>
          <a:p>
            <a:pPr algn="ctr" eaLnBrk="1" hangingPunct="1">
              <a:defRPr/>
            </a:pP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SOẠN CÂU HỎI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1246BAAC-5C7D-4787-8074-1F1240D610BB}"/>
              </a:ext>
            </a:extLst>
          </p:cNvPr>
          <p:cNvSpPr/>
          <p:nvPr/>
        </p:nvSpPr>
        <p:spPr>
          <a:xfrm>
            <a:off x="3965699" y="2204864"/>
            <a:ext cx="5178300" cy="12691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 DỰNG MA TRẬN</a:t>
            </a:r>
          </a:p>
          <a:p>
            <a:pPr algn="ctr" eaLnBrk="1" hangingPunct="1">
              <a:defRPr/>
            </a:pP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bắt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buộc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trắc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nghiệm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luận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cần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phu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hợp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5A71A134-3C6F-4EF8-A65E-DD2A94DF4E88}"/>
              </a:ext>
            </a:extLst>
          </p:cNvPr>
          <p:cNvSpPr/>
          <p:nvPr/>
        </p:nvSpPr>
        <p:spPr>
          <a:xfrm>
            <a:off x="1197839" y="33417"/>
            <a:ext cx="2146300" cy="24657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 TRÌNH SOẠN ĐỀ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="" xmlns:a16="http://schemas.microsoft.com/office/drawing/2014/main" id="{A9E9270B-F120-414C-8A6C-77355B8F04C9}"/>
              </a:ext>
            </a:extLst>
          </p:cNvPr>
          <p:cNvCxnSpPr>
            <a:cxnSpLocks/>
            <a:stCxn id="15" idx="3"/>
            <a:endCxn id="22" idx="1"/>
          </p:cNvCxnSpPr>
          <p:nvPr/>
        </p:nvCxnSpPr>
        <p:spPr>
          <a:xfrm flipV="1">
            <a:off x="3344139" y="643731"/>
            <a:ext cx="608859" cy="622542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="" xmlns:a16="http://schemas.microsoft.com/office/drawing/2014/main" id="{0CD87EFF-5CE5-41E1-AFA0-8D4B80FF0041}"/>
              </a:ext>
            </a:extLst>
          </p:cNvPr>
          <p:cNvCxnSpPr>
            <a:cxnSpLocks/>
            <a:stCxn id="15" idx="3"/>
            <a:endCxn id="30" idx="1"/>
          </p:cNvCxnSpPr>
          <p:nvPr/>
        </p:nvCxnSpPr>
        <p:spPr>
          <a:xfrm>
            <a:off x="3344139" y="1266273"/>
            <a:ext cx="608860" cy="410369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="" xmlns:a16="http://schemas.microsoft.com/office/drawing/2014/main" id="{D03870AB-8E86-4789-94D3-D6EB95D4CB55}"/>
              </a:ext>
            </a:extLst>
          </p:cNvPr>
          <p:cNvCxnSpPr>
            <a:cxnSpLocks/>
            <a:stCxn id="15" idx="3"/>
            <a:endCxn id="32" idx="1"/>
          </p:cNvCxnSpPr>
          <p:nvPr/>
        </p:nvCxnSpPr>
        <p:spPr>
          <a:xfrm>
            <a:off x="3344139" y="1266273"/>
            <a:ext cx="621560" cy="157315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="" xmlns:a16="http://schemas.microsoft.com/office/drawing/2014/main" id="{74A59218-A002-4481-A4A1-F46CA14A934F}"/>
              </a:ext>
            </a:extLst>
          </p:cNvPr>
          <p:cNvCxnSpPr>
            <a:cxnSpLocks/>
            <a:stCxn id="15" idx="3"/>
            <a:endCxn id="31" idx="1"/>
          </p:cNvCxnSpPr>
          <p:nvPr/>
        </p:nvCxnSpPr>
        <p:spPr>
          <a:xfrm>
            <a:off x="3344139" y="1266273"/>
            <a:ext cx="634756" cy="2804807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="" xmlns:a16="http://schemas.microsoft.com/office/drawing/2014/main" id="{4771389A-3AA0-4B1D-84DB-C59262C10516}"/>
              </a:ext>
            </a:extLst>
          </p:cNvPr>
          <p:cNvSpPr/>
          <p:nvPr/>
        </p:nvSpPr>
        <p:spPr>
          <a:xfrm>
            <a:off x="3978401" y="4647539"/>
            <a:ext cx="5174468" cy="125713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KIỂM TRA, SO SÁNH VỚI MA TRẬN, YÊU CẦU 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="" xmlns:a16="http://schemas.microsoft.com/office/drawing/2014/main" id="{0A253BFF-BDB3-47F4-A1A3-02AB976BA977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3344139" y="1266273"/>
            <a:ext cx="591856" cy="3417401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Notched Right Arrow 13">
            <a:extLst>
              <a:ext uri="{FF2B5EF4-FFF2-40B4-BE49-F238E27FC236}">
                <a16:creationId xmlns="" xmlns:a16="http://schemas.microsoft.com/office/drawing/2014/main" id="{35959F94-CF69-4AAD-9D34-9AD570CA1654}"/>
              </a:ext>
            </a:extLst>
          </p:cNvPr>
          <p:cNvSpPr/>
          <p:nvPr/>
        </p:nvSpPr>
        <p:spPr>
          <a:xfrm>
            <a:off x="509184" y="3823543"/>
            <a:ext cx="728662" cy="1032793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="" xmlns:a16="http://schemas.microsoft.com/office/drawing/2014/main" id="{747704A1-77A5-41B0-8BA0-486547BF3B5A}"/>
              </a:ext>
            </a:extLst>
          </p:cNvPr>
          <p:cNvSpPr/>
          <p:nvPr/>
        </p:nvSpPr>
        <p:spPr>
          <a:xfrm>
            <a:off x="1317629" y="5969420"/>
            <a:ext cx="4838547" cy="8058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MỨC ĐỘ</a:t>
            </a:r>
          </a:p>
        </p:txBody>
      </p:sp>
    </p:spTree>
    <p:extLst>
      <p:ext uri="{BB962C8B-B14F-4D97-AF65-F5344CB8AC3E}">
        <p14:creationId xmlns="" xmlns:p14="http://schemas.microsoft.com/office/powerpoint/2010/main" val="3636224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otched Right Arrow 4">
            <a:extLst>
              <a:ext uri="{FF2B5EF4-FFF2-40B4-BE49-F238E27FC236}">
                <a16:creationId xmlns="" xmlns:a16="http://schemas.microsoft.com/office/drawing/2014/main" id="{6091CC59-3CE3-4ADC-9832-AD02403B3C5B}"/>
              </a:ext>
            </a:extLst>
          </p:cNvPr>
          <p:cNvSpPr/>
          <p:nvPr/>
        </p:nvSpPr>
        <p:spPr>
          <a:xfrm>
            <a:off x="136502" y="2302892"/>
            <a:ext cx="728662" cy="10541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EB479920-EA4D-43D6-9B25-431CF262A04A}"/>
              </a:ext>
            </a:extLst>
          </p:cNvPr>
          <p:cNvSpPr/>
          <p:nvPr/>
        </p:nvSpPr>
        <p:spPr>
          <a:xfrm>
            <a:off x="3923928" y="476672"/>
            <a:ext cx="5220071" cy="905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1.TỪNG GIÁO VIÊN SOẠN ĐỀ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571BFD74-799B-416B-8D82-17AE3F9FC2D4}"/>
              </a:ext>
            </a:extLst>
          </p:cNvPr>
          <p:cNvSpPr/>
          <p:nvPr/>
        </p:nvSpPr>
        <p:spPr>
          <a:xfrm>
            <a:off x="3923928" y="1495846"/>
            <a:ext cx="5191000" cy="17171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KHỐI HỌP, PHẢN BIỆN ĐỀ, CHỌN ĐỀ NỘP CHO PHT, BẢO MẬT CÁC ĐỀ Đ</a:t>
            </a:r>
            <a:r>
              <a:rPr 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ƯỢC CHỌN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5DB5EA7F-9BD8-4583-AE64-5779AF5A466F}"/>
              </a:ext>
            </a:extLst>
          </p:cNvPr>
          <p:cNvSpPr/>
          <p:nvPr/>
        </p:nvSpPr>
        <p:spPr>
          <a:xfrm>
            <a:off x="3980206" y="4358841"/>
            <a:ext cx="5178300" cy="9360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TRÌNH HIỆU TR</a:t>
            </a:r>
            <a:r>
              <a:rPr 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ƯỞNG PHẢN BIỆN, KÝ DUYỆT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1246BAAC-5C7D-4787-8074-1F1240D610BB}"/>
              </a:ext>
            </a:extLst>
          </p:cNvPr>
          <p:cNvSpPr/>
          <p:nvPr/>
        </p:nvSpPr>
        <p:spPr>
          <a:xfrm>
            <a:off x="3952998" y="3284984"/>
            <a:ext cx="5178300" cy="96336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PHÓ HIỆU TR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ƯỞNG CHỌN ĐỀ, ĐIỀU CHỈNH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5A71A134-3C6F-4EF8-A65E-DD2A94DF4E88}"/>
              </a:ext>
            </a:extLst>
          </p:cNvPr>
          <p:cNvSpPr/>
          <p:nvPr/>
        </p:nvSpPr>
        <p:spPr>
          <a:xfrm>
            <a:off x="971600" y="1676642"/>
            <a:ext cx="2146300" cy="24657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 TRÌNH DUYỆT ĐỀ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="" xmlns:a16="http://schemas.microsoft.com/office/drawing/2014/main" id="{A9E9270B-F120-414C-8A6C-77355B8F04C9}"/>
              </a:ext>
            </a:extLst>
          </p:cNvPr>
          <p:cNvCxnSpPr>
            <a:cxnSpLocks/>
            <a:stCxn id="15" idx="3"/>
            <a:endCxn id="22" idx="1"/>
          </p:cNvCxnSpPr>
          <p:nvPr/>
        </p:nvCxnSpPr>
        <p:spPr>
          <a:xfrm flipV="1">
            <a:off x="3117900" y="929230"/>
            <a:ext cx="806028" cy="198026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="" xmlns:a16="http://schemas.microsoft.com/office/drawing/2014/main" id="{0CD87EFF-5CE5-41E1-AFA0-8D4B80FF0041}"/>
              </a:ext>
            </a:extLst>
          </p:cNvPr>
          <p:cNvCxnSpPr>
            <a:cxnSpLocks/>
            <a:stCxn id="15" idx="3"/>
            <a:endCxn id="30" idx="1"/>
          </p:cNvCxnSpPr>
          <p:nvPr/>
        </p:nvCxnSpPr>
        <p:spPr>
          <a:xfrm flipV="1">
            <a:off x="3117900" y="2354411"/>
            <a:ext cx="806028" cy="555087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="" xmlns:a16="http://schemas.microsoft.com/office/drawing/2014/main" id="{D03870AB-8E86-4789-94D3-D6EB95D4CB55}"/>
              </a:ext>
            </a:extLst>
          </p:cNvPr>
          <p:cNvCxnSpPr>
            <a:cxnSpLocks/>
            <a:stCxn id="15" idx="3"/>
            <a:endCxn id="32" idx="1"/>
          </p:cNvCxnSpPr>
          <p:nvPr/>
        </p:nvCxnSpPr>
        <p:spPr>
          <a:xfrm>
            <a:off x="3117900" y="2909498"/>
            <a:ext cx="835098" cy="857171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="" xmlns:a16="http://schemas.microsoft.com/office/drawing/2014/main" id="{74A59218-A002-4481-A4A1-F46CA14A934F}"/>
              </a:ext>
            </a:extLst>
          </p:cNvPr>
          <p:cNvCxnSpPr>
            <a:cxnSpLocks/>
            <a:stCxn id="15" idx="3"/>
            <a:endCxn id="31" idx="1"/>
          </p:cNvCxnSpPr>
          <p:nvPr/>
        </p:nvCxnSpPr>
        <p:spPr>
          <a:xfrm>
            <a:off x="3117900" y="2909498"/>
            <a:ext cx="862306" cy="1917364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="" xmlns:a16="http://schemas.microsoft.com/office/drawing/2014/main" id="{4771389A-3AA0-4B1D-84DB-C59262C10516}"/>
              </a:ext>
            </a:extLst>
          </p:cNvPr>
          <p:cNvSpPr/>
          <p:nvPr/>
        </p:nvSpPr>
        <p:spPr>
          <a:xfrm>
            <a:off x="3980206" y="5444254"/>
            <a:ext cx="5189795" cy="13933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PHÓ HIỆU TR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ƯỞNG SỬA ĐỀ (NẾU CẦN), IN, BẢO MẬT ĐỀ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="" xmlns:a16="http://schemas.microsoft.com/office/drawing/2014/main" id="{0A253BFF-BDB3-47F4-A1A3-02AB976BA977}"/>
              </a:ext>
            </a:extLst>
          </p:cNvPr>
          <p:cNvCxnSpPr>
            <a:cxnSpLocks/>
            <a:stCxn id="15" idx="3"/>
            <a:endCxn id="36" idx="1"/>
          </p:cNvCxnSpPr>
          <p:nvPr/>
        </p:nvCxnSpPr>
        <p:spPr>
          <a:xfrm>
            <a:off x="3117900" y="2909498"/>
            <a:ext cx="862306" cy="3231414"/>
          </a:xfrm>
          <a:prstGeom prst="straightConnector1">
            <a:avLst/>
          </a:prstGeom>
          <a:ln w="381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526958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95536" y="1916832"/>
            <a:ext cx="7056784" cy="4464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just">
              <a:spcBef>
                <a:spcPct val="0"/>
              </a:spcBef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*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1</a:t>
            </a:r>
            <a:r>
              <a:rPr lang="en-US" sz="4000" b="1" dirty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: </a:t>
            </a:r>
            <a:r>
              <a:rPr lang="en-US" sz="4000" b="1" dirty="0" err="1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lang="en-US" sz="4000" b="1" dirty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biết</a:t>
            </a:r>
            <a:r>
              <a:rPr lang="en-US" sz="4000" b="1" dirty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nhắc</a:t>
            </a:r>
            <a:r>
              <a:rPr lang="en-US" sz="4000" b="1" dirty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lại</a:t>
            </a:r>
            <a:r>
              <a:rPr lang="en-US" sz="4000" b="1" dirty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(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4000" b="1" dirty="0">
                <a:solidFill>
                  <a:srgbClr val="0099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4AF018B8-18AF-4DD0-9B06-0BD7F4FFF58A}"/>
              </a:ext>
            </a:extLst>
          </p:cNvPr>
          <p:cNvSpPr/>
          <p:nvPr/>
        </p:nvSpPr>
        <p:spPr>
          <a:xfrm>
            <a:off x="1979712" y="476672"/>
            <a:ext cx="4838547" cy="8058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MỨC ĐỘ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692696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Căn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cứ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vào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chuẩn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3706EA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endParaRPr kumimoji="0" lang="vi-VN" sz="3200" b="1" i="0" u="none" strike="noStrike" kern="1200" cap="none" spc="0" normalizeH="0" baseline="0" noProof="0" dirty="0">
              <a:ln>
                <a:noFill/>
              </a:ln>
              <a:solidFill>
                <a:srgbClr val="3706EA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23528" y="1628800"/>
            <a:ext cx="7632848" cy="4752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6500" b="1" dirty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en-US" sz="6500" b="1" dirty="0" err="1"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lang="en-US" sz="65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lang="en-US" sz="65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ea typeface="+mj-ea"/>
                <a:cs typeface="Times New Roman" pitchFamily="18" charset="0"/>
              </a:rPr>
              <a:t>nào</a:t>
            </a:r>
            <a:r>
              <a:rPr lang="en-US" sz="65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ea typeface="+mj-ea"/>
                <a:cs typeface="Times New Roman" pitchFamily="18" charset="0"/>
              </a:rPr>
              <a:t>trong</a:t>
            </a:r>
            <a:r>
              <a:rPr lang="en-US" sz="65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ea typeface="+mj-ea"/>
                <a:cs typeface="Times New Roman" pitchFamily="18" charset="0"/>
              </a:rPr>
              <a:t>chuẩn</a:t>
            </a:r>
            <a:r>
              <a:rPr lang="en-US" sz="65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ea typeface="+mj-ea"/>
                <a:cs typeface="Times New Roman" pitchFamily="18" charset="0"/>
              </a:rPr>
              <a:t>ghi</a:t>
            </a:r>
            <a:r>
              <a:rPr lang="en-US" sz="65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ea typeface="+mj-ea"/>
                <a:cs typeface="Times New Roman" pitchFamily="18" charset="0"/>
              </a:rPr>
              <a:t>là</a:t>
            </a:r>
            <a:r>
              <a:rPr lang="en-US" sz="65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biết</a:t>
            </a:r>
            <a:r>
              <a:rPr lang="en-US" sz="6500" b="1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endParaRPr lang="en-US" sz="6500" b="1" i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just">
              <a:spcBef>
                <a:spcPct val="0"/>
              </a:spcBef>
              <a:buFont typeface="Arial" pitchFamily="34" charset="0"/>
              <a:buChar char="•"/>
            </a:pPr>
            <a:r>
              <a:rPr lang="en-US" sz="6500" b="1" dirty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65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65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… ở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65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65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65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65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65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65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SGK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>
              <a:spcBef>
                <a:spcPct val="0"/>
              </a:spcBef>
              <a:buFont typeface="Arial" pitchFamily="34" charset="0"/>
              <a:buChar char="•"/>
            </a:pPr>
            <a:endParaRPr kumimoji="0" lang="vi-VN" sz="44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7651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Cơ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sở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xác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định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endParaRPr lang="vi-VN" sz="44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92150"/>
            <a:ext cx="9144000" cy="649288"/>
          </a:xfrm>
          <a:prstGeom prst="rect">
            <a:avLst/>
          </a:prstGeo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00B0F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Căn</a:t>
            </a:r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cứ</a:t>
            </a:r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vào</a:t>
            </a:r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chuẩn</a:t>
            </a:r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B0F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endParaRPr lang="vi-VN" sz="3200" b="1" dirty="0">
              <a:solidFill>
                <a:srgbClr val="00B0F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341438"/>
            <a:ext cx="8028384" cy="5516562"/>
          </a:xfrm>
          <a:prstGeom prst="rect">
            <a:avLst/>
          </a:prstGeom>
        </p:spPr>
        <p:txBody>
          <a:bodyPr anchor="ctr">
            <a:normAutofit fontScale="47500" lnSpcReduction="20000"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- K1: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(tr23);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K2: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.. (tr26)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-K3: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(tr29)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(tr30)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-K4: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cẩm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khiến</a:t>
            </a:r>
            <a:r>
              <a:rPr lang="en-US" sz="6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(tr33)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-K5: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6500" b="1" dirty="0">
                <a:solidFill>
                  <a:srgbClr val="3706EA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vi-VN" sz="4400" b="1" dirty="0">
              <a:solidFill>
                <a:srgbClr val="3706EA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139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395536" y="17694"/>
            <a:ext cx="7488832" cy="2736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algn="just">
              <a:spcBef>
                <a:spcPct val="0"/>
              </a:spcBef>
              <a:defRPr/>
            </a:pPr>
            <a:r>
              <a:rPr lang="en-US" sz="36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*</a:t>
            </a:r>
            <a:r>
              <a:rPr lang="en-US" sz="36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lang="en-US" sz="36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lang="en-US" sz="36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2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: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Hiểu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trình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bày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giải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thích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theo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cách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hiểu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cá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nhân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phác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đoán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so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…)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75CAA58C-9300-45DB-8127-C6978200F6A6}"/>
              </a:ext>
            </a:extLst>
          </p:cNvPr>
          <p:cNvSpPr txBox="1">
            <a:spLocks/>
          </p:cNvSpPr>
          <p:nvPr/>
        </p:nvSpPr>
        <p:spPr>
          <a:xfrm>
            <a:off x="393866" y="2789098"/>
            <a:ext cx="8028384" cy="3019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65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65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, so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SGK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6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65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endParaRPr lang="en-US" sz="65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ct val="0"/>
              </a:spcBef>
            </a:pPr>
            <a:endParaRPr kumimoji="0" lang="vi-VN" sz="44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286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7651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Cơ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sở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xác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định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endParaRPr lang="vi-VN" sz="44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92150"/>
            <a:ext cx="9144000" cy="649288"/>
          </a:xfrm>
          <a:prstGeom prst="rect">
            <a:avLst/>
          </a:prstGeo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00B0F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Căn</a:t>
            </a:r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cứ</a:t>
            </a:r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vào</a:t>
            </a:r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chuẩn</a:t>
            </a:r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B0F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endParaRPr lang="vi-VN" sz="3200" b="1" dirty="0">
              <a:solidFill>
                <a:srgbClr val="00B0F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656184"/>
            <a:ext cx="7956376" cy="4581128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K1: 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Biết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nghĩa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ngữ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lời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mô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tả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hoặc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vật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thật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tranh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ảnh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(tr23).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K2: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Đặt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đầu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đề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đoạn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theo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ý (tr27)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K3 : 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Dùng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câu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hỏi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: </a:t>
            </a:r>
            <a:r>
              <a:rPr lang="en-US" sz="28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Ai?, </a:t>
            </a:r>
            <a:r>
              <a:rPr lang="en-US" sz="28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Cái</a:t>
            </a:r>
            <a:r>
              <a:rPr lang="en-US" sz="28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gì</a:t>
            </a:r>
            <a:r>
              <a:rPr lang="en-US" sz="28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?, </a:t>
            </a:r>
            <a:r>
              <a:rPr lang="en-US" sz="28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Làm</a:t>
            </a:r>
            <a:r>
              <a:rPr lang="en-US" sz="28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gì</a:t>
            </a:r>
            <a:r>
              <a:rPr lang="en-US" sz="28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?, </a:t>
            </a:r>
            <a:r>
              <a:rPr lang="en-US" sz="28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Thế</a:t>
            </a:r>
            <a:r>
              <a:rPr lang="en-US" sz="28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nào</a:t>
            </a:r>
            <a:r>
              <a:rPr lang="en-US" sz="28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?, </a:t>
            </a:r>
            <a:r>
              <a:rPr lang="en-US" sz="28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Là</a:t>
            </a:r>
            <a:r>
              <a:rPr lang="en-US" sz="28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gì</a:t>
            </a:r>
            <a:r>
              <a:rPr lang="en-US" sz="2800" b="1" i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? </a:t>
            </a:r>
            <a:r>
              <a:rPr lang="en-US" sz="2800" b="1" i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ể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diện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từng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thành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phần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câu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trần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thuật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 (tr30); 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hiểu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ý 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chính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đoạn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văn</a:t>
            </a:r>
            <a:r>
              <a:rPr lang="en-US" sz="2800" b="1" dirty="0">
                <a:solidFill>
                  <a:srgbClr val="3706E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(tr31)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K4: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biết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sự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khác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biệt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về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cấu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tạo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đơn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phức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ghép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láy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(tr33);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bước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đầu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nêu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cảm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về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ảnh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so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sánh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hóa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câu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văn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câu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thơ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(tr33);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biết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phát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hiện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ngữ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ảnh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chi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tiết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ý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nghĩa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văn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thơ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; 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733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vi-VN"/>
              <a:t/>
            </a:r>
            <a:br>
              <a:rPr lang="en-US" altLang="vi-VN"/>
            </a:br>
            <a:r>
              <a:rPr lang="en-US" altLang="vi-VN"/>
              <a:t/>
            </a:r>
            <a:br>
              <a:rPr lang="en-US" altLang="vi-VN"/>
            </a:br>
            <a:endParaRPr lang="en-US" altLang="vi-VN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7067550" cy="4680520"/>
          </a:xfrm>
        </p:spPr>
        <p:txBody>
          <a:bodyPr>
            <a:normAutofit/>
          </a:bodyPr>
          <a:lstStyle/>
          <a:p>
            <a:r>
              <a:rPr lang="en-US" altLang="vi-VN" sz="3600" b="1" dirty="0">
                <a:solidFill>
                  <a:srgbClr val="3706EA"/>
                </a:solidFill>
              </a:rPr>
              <a:t>K5: </a:t>
            </a:r>
            <a:r>
              <a:rPr lang="en-US" altLang="vi-VN" sz="3600" b="1" dirty="0" err="1">
                <a:solidFill>
                  <a:srgbClr val="3706EA"/>
                </a:solidFill>
              </a:rPr>
              <a:t>có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khả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năng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lựa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chọn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từ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đồng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nghĩa</a:t>
            </a:r>
            <a:r>
              <a:rPr lang="en-US" altLang="vi-VN" sz="3600" b="1" dirty="0">
                <a:solidFill>
                  <a:srgbClr val="3706EA"/>
                </a:solidFill>
              </a:rPr>
              <a:t>, </a:t>
            </a:r>
            <a:r>
              <a:rPr lang="en-US" altLang="vi-VN" sz="3600" b="1" dirty="0" err="1">
                <a:solidFill>
                  <a:srgbClr val="3706EA"/>
                </a:solidFill>
              </a:rPr>
              <a:t>từ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trái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nghĩa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trong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nói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và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viết</a:t>
            </a:r>
            <a:r>
              <a:rPr lang="en-US" altLang="vi-VN" sz="3600" b="1" dirty="0">
                <a:solidFill>
                  <a:srgbClr val="3706EA"/>
                </a:solidFill>
              </a:rPr>
              <a:t> (tr37); </a:t>
            </a:r>
            <a:r>
              <a:rPr lang="en-US" altLang="vi-VN" sz="3600" b="1" dirty="0" err="1">
                <a:solidFill>
                  <a:srgbClr val="3706EA"/>
                </a:solidFill>
              </a:rPr>
              <a:t>có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khả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năng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sử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dụng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đại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từ</a:t>
            </a:r>
            <a:r>
              <a:rPr lang="en-US" altLang="vi-VN" sz="3600" b="1" dirty="0">
                <a:solidFill>
                  <a:srgbClr val="3706EA"/>
                </a:solidFill>
              </a:rPr>
              <a:t>, </a:t>
            </a:r>
            <a:r>
              <a:rPr lang="en-US" altLang="vi-VN" sz="3600" b="1" dirty="0" err="1">
                <a:solidFill>
                  <a:srgbClr val="3706EA"/>
                </a:solidFill>
              </a:rPr>
              <a:t>quan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hệ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từ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phổ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biến</a:t>
            </a:r>
            <a:r>
              <a:rPr lang="en-US" altLang="vi-VN" sz="3600" b="1" dirty="0">
                <a:solidFill>
                  <a:srgbClr val="3706EA"/>
                </a:solidFill>
              </a:rPr>
              <a:t> (tr37); </a:t>
            </a:r>
            <a:r>
              <a:rPr lang="en-US" altLang="vi-VN" sz="3600" b="1" dirty="0" err="1">
                <a:solidFill>
                  <a:srgbClr val="3706EA"/>
                </a:solidFill>
              </a:rPr>
              <a:t>biết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nhận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xét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về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nhân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vật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trong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văn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bản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tự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sự</a:t>
            </a:r>
            <a:r>
              <a:rPr lang="en-US" altLang="vi-VN" sz="3600" b="1" dirty="0">
                <a:solidFill>
                  <a:srgbClr val="3706EA"/>
                </a:solidFill>
              </a:rPr>
              <a:t>, </a:t>
            </a:r>
            <a:r>
              <a:rPr lang="en-US" altLang="vi-VN" sz="3600" b="1" dirty="0" err="1">
                <a:solidFill>
                  <a:srgbClr val="3706EA"/>
                </a:solidFill>
              </a:rPr>
              <a:t>biết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phát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biểu</a:t>
            </a:r>
            <a:r>
              <a:rPr lang="en-US" altLang="vi-VN" sz="3600" b="1" dirty="0">
                <a:solidFill>
                  <a:srgbClr val="3706EA"/>
                </a:solidFill>
              </a:rPr>
              <a:t> ý </a:t>
            </a:r>
            <a:r>
              <a:rPr lang="en-US" altLang="vi-VN" sz="3600" b="1" dirty="0" err="1">
                <a:solidFill>
                  <a:srgbClr val="3706EA"/>
                </a:solidFill>
              </a:rPr>
              <a:t>kiến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cá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nhân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về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cái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đẹp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của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văn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bản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đã</a:t>
            </a:r>
            <a:r>
              <a:rPr lang="en-US" altLang="vi-VN" sz="3600" b="1" dirty="0">
                <a:solidFill>
                  <a:srgbClr val="3706EA"/>
                </a:solidFill>
              </a:rPr>
              <a:t> </a:t>
            </a:r>
            <a:r>
              <a:rPr lang="en-US" altLang="vi-VN" sz="3600" b="1" dirty="0" err="1">
                <a:solidFill>
                  <a:srgbClr val="3706EA"/>
                </a:solidFill>
              </a:rPr>
              <a:t>học</a:t>
            </a:r>
            <a:r>
              <a:rPr lang="en-US" altLang="vi-VN" sz="3600" b="1" dirty="0">
                <a:solidFill>
                  <a:srgbClr val="3706EA"/>
                </a:solidFill>
              </a:rPr>
              <a:t> (tr38).</a:t>
            </a:r>
          </a:p>
        </p:txBody>
      </p:sp>
    </p:spTree>
    <p:extLst>
      <p:ext uri="{BB962C8B-B14F-4D97-AF65-F5344CB8AC3E}">
        <p14:creationId xmlns="" xmlns:p14="http://schemas.microsoft.com/office/powerpoint/2010/main" val="2764548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1935</TotalTime>
  <Words>1328</Words>
  <Application>Microsoft Office PowerPoint</Application>
  <PresentationFormat>On-screen Show (4:3)</PresentationFormat>
  <Paragraphs>72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UỶ BAN NHÂN DÂN QUẬN TÂN BÌNH TRƯỜNG TIỂU HỌC CHI LĂNG</vt:lpstr>
      <vt:lpstr>Slide 2</vt:lpstr>
      <vt:lpstr>Slide 3</vt:lpstr>
      <vt:lpstr>Slide 4</vt:lpstr>
      <vt:lpstr>Slide 5</vt:lpstr>
      <vt:lpstr>Slide 6</vt:lpstr>
      <vt:lpstr>Slide 7</vt:lpstr>
      <vt:lpstr>Slide 8</vt:lpstr>
      <vt:lpstr>  </vt:lpstr>
      <vt:lpstr>Slide 10</vt:lpstr>
      <vt:lpstr>Slide 11</vt:lpstr>
      <vt:lpstr>Slide 12</vt:lpstr>
      <vt:lpstr>Slide 13</vt:lpstr>
      <vt:lpstr>Slide 14</vt:lpstr>
      <vt:lpstr>Slide 15</vt:lpstr>
      <vt:lpstr>Chân thành cảm ơn  quý Thầy Cô!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SỞ</dc:title>
  <dc:creator>Windows User</dc:creator>
  <cp:lastModifiedBy>TaiMienPhi</cp:lastModifiedBy>
  <cp:revision>160</cp:revision>
  <dcterms:created xsi:type="dcterms:W3CDTF">2014-07-27T12:20:53Z</dcterms:created>
  <dcterms:modified xsi:type="dcterms:W3CDTF">2017-11-09T09:40:06Z</dcterms:modified>
</cp:coreProperties>
</file>